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" r:id="rId2"/>
    <p:sldId id="268" r:id="rId3"/>
    <p:sldId id="269" r:id="rId4"/>
    <p:sldId id="314" r:id="rId5"/>
    <p:sldId id="288" r:id="rId6"/>
    <p:sldId id="289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315" r:id="rId15"/>
    <p:sldId id="298" r:id="rId16"/>
    <p:sldId id="299" r:id="rId17"/>
    <p:sldId id="300" r:id="rId18"/>
    <p:sldId id="301" r:id="rId19"/>
    <p:sldId id="303" r:id="rId20"/>
    <p:sldId id="304" r:id="rId21"/>
    <p:sldId id="305" r:id="rId22"/>
    <p:sldId id="306" r:id="rId23"/>
    <p:sldId id="307" r:id="rId24"/>
    <p:sldId id="324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86"/>
    <a:srgbClr val="6B95B4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18/08/2023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4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02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2023-08-18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#3 </a:t>
            </a:r>
            <a:r>
              <a:rPr lang="fr-CA" sz="3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-- variante #2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Ajouter une variante: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ListBox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ListBoxItem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a) Enlever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TextBox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b) Ajouter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ListBox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même nom d'élément "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ChoixCouleurs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"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     ~~~ Lime,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MediumSpringGreen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Orange et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GreenYellow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~~~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c) Path=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SelectedValue.Content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D68A80-60C3-0A46-9B63-65C563A6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8" y="4280632"/>
            <a:ext cx="8596045" cy="1911446"/>
          </a:xfrm>
          <a:prstGeom prst="rect">
            <a:avLst/>
          </a:prstGeom>
        </p:spPr>
      </p:pic>
      <p:pic>
        <p:nvPicPr>
          <p:cNvPr id="3" name="Exemple3 (démo)" descr="Exemple3 (démo)">
            <a:hlinkClick r:id="" action="ppaction://media"/>
            <a:extLst>
              <a:ext uri="{FF2B5EF4-FFF2-40B4-BE49-F238E27FC236}">
                <a16:creationId xmlns:a16="http://schemas.microsoft.com/office/drawing/2014/main" id="{29657D7D-D80D-684C-A10E-DE0CB07CB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5016" y="3429000"/>
            <a:ext cx="2514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#4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noProof="1">
                <a:solidFill>
                  <a:srgbClr val="FF6C00"/>
                </a:solidFill>
                <a:latin typeface="Helvetica Neue"/>
              </a:rPr>
              <a:t>RelativeSource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9679CD-9676-CF49-BE71-64093F97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5" y="2026897"/>
            <a:ext cx="8620427" cy="4331811"/>
          </a:xfrm>
          <a:prstGeom prst="rect">
            <a:avLst/>
          </a:prstGeom>
        </p:spPr>
      </p:pic>
      <p:pic>
        <p:nvPicPr>
          <p:cNvPr id="3" name="Exemple4 (démo)" descr="Exemple4 (démo)">
            <a:hlinkClick r:id="" action="ppaction://media"/>
            <a:extLst>
              <a:ext uri="{FF2B5EF4-FFF2-40B4-BE49-F238E27FC236}">
                <a16:creationId xmlns:a16="http://schemas.microsoft.com/office/drawing/2014/main" id="{D9657F53-D8EF-934F-BDBF-7E2E32397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0828" y="177307"/>
            <a:ext cx="3963665" cy="18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#5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noProof="1">
                <a:solidFill>
                  <a:srgbClr val="FF6C00"/>
                </a:solidFill>
                <a:latin typeface="Helvetica Neue"/>
              </a:rPr>
              <a:t>UpdateSourceTrigger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05033A-8C41-B844-9D3E-ABA5D572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22" y="4799"/>
            <a:ext cx="11246778" cy="6317460"/>
          </a:xfrm>
          <a:prstGeom prst="rect">
            <a:avLst/>
          </a:prstGeom>
        </p:spPr>
      </p:pic>
      <p:pic>
        <p:nvPicPr>
          <p:cNvPr id="3" name="Exemple5 (démo)" descr="Exemple5 (démo)">
            <a:hlinkClick r:id="" action="ppaction://media"/>
            <a:extLst>
              <a:ext uri="{FF2B5EF4-FFF2-40B4-BE49-F238E27FC236}">
                <a16:creationId xmlns:a16="http://schemas.microsoft.com/office/drawing/2014/main" id="{7D303DB6-BBB1-E240-BFE6-64BC24C02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5317" y="100850"/>
            <a:ext cx="2632950" cy="21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#6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83474A-3560-984B-AE26-810A81E8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8" y="2126750"/>
            <a:ext cx="10089199" cy="4172852"/>
          </a:xfrm>
          <a:prstGeom prst="rect">
            <a:avLst/>
          </a:prstGeom>
        </p:spPr>
      </p:pic>
      <p:pic>
        <p:nvPicPr>
          <p:cNvPr id="3" name="Exemple6 (démo)" descr="Exemple6 (démo)">
            <a:hlinkClick r:id="" action="ppaction://media"/>
            <a:extLst>
              <a:ext uri="{FF2B5EF4-FFF2-40B4-BE49-F238E27FC236}">
                <a16:creationId xmlns:a16="http://schemas.microsoft.com/office/drawing/2014/main" id="{B5E8BDF2-7600-9242-9215-BB339FD15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1464" y="146050"/>
            <a:ext cx="4191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de binding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Situation: Employé horaire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9DB543A-857F-654D-8D49-6B6247EA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33" y="211905"/>
            <a:ext cx="8128243" cy="4703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E30F3E-0E5C-DE4B-9F9B-6E9514115FA3}"/>
              </a:ext>
            </a:extLst>
          </p:cNvPr>
          <p:cNvSpPr/>
          <p:nvPr/>
        </p:nvSpPr>
        <p:spPr>
          <a:xfrm>
            <a:off x="5273561" y="4915085"/>
            <a:ext cx="7173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noProof="1">
                <a:solidFill>
                  <a:srgbClr val="7030A0"/>
                </a:solidFill>
              </a:rPr>
              <a:t>https://github.com/cegepThetford/3Q5BindingEmployeHoraire.git</a:t>
            </a:r>
          </a:p>
        </p:txBody>
      </p:sp>
    </p:spTree>
    <p:extLst>
      <p:ext uri="{BB962C8B-B14F-4D97-AF65-F5344CB8AC3E}">
        <p14:creationId xmlns:p14="http://schemas.microsoft.com/office/powerpoint/2010/main" val="10976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BindingEmployeHoraire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(V1)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9E24166-49E7-1245-AB9C-D8C3ED33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5" y="1033907"/>
            <a:ext cx="10752157" cy="52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5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Code-behind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(V1)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A4197B-DB59-7F4E-813D-C90245E2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2" y="1003086"/>
            <a:ext cx="10828023" cy="5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DataContext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et binding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La propriété </a:t>
            </a:r>
            <a:r>
              <a:rPr lang="fr-CA" b="1" noProof="1">
                <a:solidFill>
                  <a:srgbClr val="0070C0"/>
                </a:solidFill>
                <a:latin typeface="Helvetica Neue"/>
              </a:rPr>
              <a:t>DataContext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est la source par défaut du binding (définie dans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FrameworkElement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).  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Il n'y a pas de source par défaut pour la propriété </a:t>
            </a:r>
            <a:r>
              <a:rPr lang="fr-CA" b="1" noProof="1">
                <a:solidFill>
                  <a:srgbClr val="0070C0"/>
                </a:solidFill>
                <a:latin typeface="Helvetica Neue"/>
              </a:rPr>
              <a:t>DataContext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(elle est simplement égale à null au démarrage). 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Un </a:t>
            </a:r>
            <a:r>
              <a:rPr lang="fr-CA" b="1" noProof="1">
                <a:solidFill>
                  <a:srgbClr val="0070C0"/>
                </a:solidFill>
                <a:latin typeface="Helvetica Neue"/>
              </a:rPr>
              <a:t>DataContext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est passé par héritage à tous les contrôles enfants.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265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XAML et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code-behind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92FB84-BEA1-7143-9B58-C2676224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946119"/>
            <a:ext cx="10736904" cy="52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Mettre à jour l'interface?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A2D6D6D-E40F-984E-AE6E-8C4F99D2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10918824" cy="50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Remise GitHub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Visual Studio 2022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A3DA85-7BAD-5A4F-2969-34DAD4BE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15" y="598871"/>
            <a:ext cx="3694386" cy="36943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3C4C24-7FE5-12E1-4BDF-BB770A97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508" y="3429000"/>
            <a:ext cx="2322907" cy="13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Pousser plus loin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3DC04D-BF88-2D4C-9004-2DB278F9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97" y="1010650"/>
            <a:ext cx="10794715" cy="541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0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Encore plus loin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Au lieu d'avoir une </a:t>
            </a:r>
            <a:r>
              <a:rPr lang="fr-CA" b="1" dirty="0">
                <a:solidFill>
                  <a:srgbClr val="00B050"/>
                </a:solidFill>
                <a:latin typeface="Helvetica Neue"/>
              </a:rPr>
              <a:t>méthode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"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calculerSalaireBrut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()", on pourrait transformer cela en </a:t>
            </a:r>
            <a:r>
              <a:rPr lang="fr-CA" b="1" dirty="0">
                <a:solidFill>
                  <a:srgbClr val="7030A0"/>
                </a:solidFill>
                <a:latin typeface="Helvetica Neue"/>
              </a:rPr>
              <a:t>propriété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"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SalaireBrut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" (accesseur seulement).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En modifiant le nombre d'heures ou le taux horaire, on </a:t>
            </a:r>
            <a:r>
              <a:rPr lang="fr-CA" b="1" dirty="0">
                <a:solidFill>
                  <a:schemeClr val="accent5">
                    <a:lumMod val="75000"/>
                  </a:schemeClr>
                </a:solidFill>
                <a:latin typeface="Helvetica Neue"/>
              </a:rPr>
              <a:t>notifie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qu'il y également un changement sur la </a:t>
            </a:r>
            <a:r>
              <a:rPr lang="fr-CA" b="1" dirty="0">
                <a:solidFill>
                  <a:srgbClr val="7030A0"/>
                </a:solidFill>
                <a:latin typeface="Helvetica Neue"/>
              </a:rPr>
              <a:t>propriété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</a:t>
            </a:r>
            <a:r>
              <a:rPr lang="fr-CA" b="1" noProof="1">
                <a:solidFill>
                  <a:srgbClr val="FF6C00"/>
                </a:solidFill>
                <a:latin typeface="Helvetica Neue"/>
              </a:rPr>
              <a:t>SalaireBrut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750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912F39-6E70-F744-89D9-11D9F785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82" y="250860"/>
            <a:ext cx="11825635" cy="6356279"/>
          </a:xfrm>
          <a:prstGeom prst="rect">
            <a:avLst/>
          </a:prstGeom>
        </p:spPr>
      </p:pic>
      <p:pic>
        <p:nvPicPr>
          <p:cNvPr id="3" name="Exemple7 (démo)" descr="Exemple7 (démo)">
            <a:hlinkClick r:id="" action="ppaction://media"/>
            <a:extLst>
              <a:ext uri="{FF2B5EF4-FFF2-40B4-BE49-F238E27FC236}">
                <a16:creationId xmlns:a16="http://schemas.microsoft.com/office/drawing/2014/main" id="{0DC016DB-273E-3F43-A3B0-BB0F029EA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1852" y="1607532"/>
            <a:ext cx="4140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Mode de liaison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B3B9FE-FA0D-224F-A924-917FAC55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1" y="384922"/>
            <a:ext cx="10193197" cy="60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4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484780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28 août 2023: C03</a:t>
            </a:r>
          </a:p>
          <a:p>
            <a:r>
              <a:rPr lang="fr-CA" sz="2400" dirty="0">
                <a:solidFill>
                  <a:srgbClr val="767171"/>
                </a:solidFill>
                <a:latin typeface="Helvetica Neue"/>
              </a:rPr>
              <a:t>Je 31 août 2023: JAR (intégration)</a:t>
            </a:r>
          </a:p>
          <a:p>
            <a:endParaRPr lang="fr-CA" sz="2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4 sept 2023: congé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7 sept 2023: C04</a:t>
            </a:r>
          </a:p>
        </p:txBody>
      </p:sp>
    </p:spTree>
    <p:extLst>
      <p:ext uri="{BB962C8B-B14F-4D97-AF65-F5344CB8AC3E}">
        <p14:creationId xmlns:p14="http://schemas.microsoft.com/office/powerpoint/2010/main" val="310198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Commit et push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3F68FA-92D0-C1EC-FFD8-AC100AA8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59" y="1136650"/>
            <a:ext cx="9186041" cy="649518"/>
          </a:xfrm>
          <a:prstGeom prst="rect">
            <a:avLst/>
          </a:prstGeom>
        </p:spPr>
      </p:pic>
      <p:sp>
        <p:nvSpPr>
          <p:cNvPr id="5" name="Ligne">
            <a:extLst>
              <a:ext uri="{FF2B5EF4-FFF2-40B4-BE49-F238E27FC236}">
                <a16:creationId xmlns:a16="http://schemas.microsoft.com/office/drawing/2014/main" id="{12CFC0F6-517C-EE74-8B12-13347B5A87F1}"/>
              </a:ext>
            </a:extLst>
          </p:cNvPr>
          <p:cNvSpPr/>
          <p:nvPr/>
        </p:nvSpPr>
        <p:spPr>
          <a:xfrm flipH="1" flipV="1">
            <a:off x="4881311" y="1135429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6D8600-76CD-3AAE-4EE3-ADDBCEB4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88" y="2154932"/>
            <a:ext cx="3200380" cy="4703068"/>
          </a:xfrm>
          <a:prstGeom prst="rect">
            <a:avLst/>
          </a:prstGeom>
        </p:spPr>
      </p:pic>
      <p:sp>
        <p:nvSpPr>
          <p:cNvPr id="9" name="Ligne">
            <a:extLst>
              <a:ext uri="{FF2B5EF4-FFF2-40B4-BE49-F238E27FC236}">
                <a16:creationId xmlns:a16="http://schemas.microsoft.com/office/drawing/2014/main" id="{93BFC008-DE04-809B-3DB1-46184D81C398}"/>
              </a:ext>
            </a:extLst>
          </p:cNvPr>
          <p:cNvSpPr/>
          <p:nvPr/>
        </p:nvSpPr>
        <p:spPr>
          <a:xfrm flipH="1" flipV="1">
            <a:off x="806860" y="2954940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68EBCB8F-3E11-B21D-7720-B341617EC49D}"/>
              </a:ext>
            </a:extLst>
          </p:cNvPr>
          <p:cNvSpPr/>
          <p:nvPr/>
        </p:nvSpPr>
        <p:spPr>
          <a:xfrm flipH="1" flipV="1">
            <a:off x="806860" y="3596936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A3CF84-800C-D6EA-F8F1-F02FE8A58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37" y="1052447"/>
            <a:ext cx="2578100" cy="812800"/>
          </a:xfrm>
          <a:prstGeom prst="rect">
            <a:avLst/>
          </a:prstGeom>
        </p:spPr>
      </p:pic>
      <p:sp>
        <p:nvSpPr>
          <p:cNvPr id="12" name="Ligne">
            <a:extLst>
              <a:ext uri="{FF2B5EF4-FFF2-40B4-BE49-F238E27FC236}">
                <a16:creationId xmlns:a16="http://schemas.microsoft.com/office/drawing/2014/main" id="{C724B103-18BF-BCF4-90EF-47A0D27E1D50}"/>
              </a:ext>
            </a:extLst>
          </p:cNvPr>
          <p:cNvSpPr/>
          <p:nvPr/>
        </p:nvSpPr>
        <p:spPr>
          <a:xfrm flipH="1" flipV="1">
            <a:off x="1712441" y="1305784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BA2D4FB-87C9-D947-F7D5-E037FF55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56" y="2568236"/>
            <a:ext cx="4940300" cy="2057400"/>
          </a:xfrm>
          <a:prstGeom prst="rect">
            <a:avLst/>
          </a:prstGeom>
        </p:spPr>
      </p:pic>
      <p:sp>
        <p:nvSpPr>
          <p:cNvPr id="16" name="Ligne">
            <a:extLst>
              <a:ext uri="{FF2B5EF4-FFF2-40B4-BE49-F238E27FC236}">
                <a16:creationId xmlns:a16="http://schemas.microsoft.com/office/drawing/2014/main" id="{4E5DBBDD-966C-79AA-C8BB-434FC95D534F}"/>
              </a:ext>
            </a:extLst>
          </p:cNvPr>
          <p:cNvSpPr/>
          <p:nvPr/>
        </p:nvSpPr>
        <p:spPr>
          <a:xfrm flipH="1" flipV="1">
            <a:off x="5972333" y="4160335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Ligne">
            <a:extLst>
              <a:ext uri="{FF2B5EF4-FFF2-40B4-BE49-F238E27FC236}">
                <a16:creationId xmlns:a16="http://schemas.microsoft.com/office/drawing/2014/main" id="{59C4D12B-550F-5AD3-7DF0-6F755A1212F3}"/>
              </a:ext>
            </a:extLst>
          </p:cNvPr>
          <p:cNvSpPr/>
          <p:nvPr/>
        </p:nvSpPr>
        <p:spPr>
          <a:xfrm flipH="1" flipV="1">
            <a:off x="6160360" y="3496021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5F973B7-8190-C94E-5700-0BB406A4A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916" y="5622815"/>
            <a:ext cx="5052524" cy="4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Afficher l’image source">
            <a:extLst>
              <a:ext uri="{FF2B5EF4-FFF2-40B4-BE49-F238E27FC236}">
                <a16:creationId xmlns:a16="http://schemas.microsoft.com/office/drawing/2014/main" id="{5FD3C0EB-69AA-F343-8674-0D537D4B4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Liaison de données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Introduction au "binding"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90D189-380D-2844-80B4-430E25BBFA32}"/>
              </a:ext>
            </a:extLst>
          </p:cNvPr>
          <p:cNvSpPr/>
          <p:nvPr/>
        </p:nvSpPr>
        <p:spPr>
          <a:xfrm>
            <a:off x="188515" y="6329656"/>
            <a:ext cx="559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noProof="1"/>
              <a:t>https://github.com/cegepThetford/3Q5DemoBinding.git</a:t>
            </a:r>
          </a:p>
        </p:txBody>
      </p:sp>
    </p:spTree>
    <p:extLst>
      <p:ext uri="{BB962C8B-B14F-4D97-AF65-F5344CB8AC3E}">
        <p14:creationId xmlns:p14="http://schemas.microsoft.com/office/powerpoint/2010/main" val="419279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#1</a:t>
            </a:r>
            <a:b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31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Répéter la chaîne et compter le nombre de caractères 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4CC31D-9278-484B-81DC-E7326806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8" y="1253447"/>
            <a:ext cx="11142631" cy="3079444"/>
          </a:xfrm>
          <a:prstGeom prst="rect">
            <a:avLst/>
          </a:prstGeom>
        </p:spPr>
      </p:pic>
      <p:pic>
        <p:nvPicPr>
          <p:cNvPr id="4" name="Exemple1 (démo)" descr="Exemple1 (démo)">
            <a:hlinkClick r:id="" action="ppaction://media"/>
            <a:extLst>
              <a:ext uri="{FF2B5EF4-FFF2-40B4-BE49-F238E27FC236}">
                <a16:creationId xmlns:a16="http://schemas.microsoft.com/office/drawing/2014/main" id="{1E9D5DB3-6C0E-5A4A-B9DD-083042977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6517" y="3714161"/>
            <a:ext cx="4044997" cy="25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Source vs Cible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589156-7766-B644-9404-97FFE28C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080745"/>
            <a:ext cx="10695808" cy="52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Syntaxe: Binding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7B9747-5D80-7E4E-8ADD-7153DE7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7" y="1147271"/>
            <a:ext cx="11066166" cy="51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0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Syntaxe: Binding </a:t>
            </a:r>
            <a:r>
              <a:rPr lang="fr-CA" sz="3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643DAA-C462-6E4C-B2A4-82E15652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11367369" cy="41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#2</a:t>
            </a:r>
            <a:b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1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Créez l'interface possédant un </a:t>
            </a:r>
            <a:r>
              <a:rPr lang="fr-CA" sz="16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TextBox</a:t>
            </a:r>
            <a:r>
              <a:rPr lang="fr-CA" sz="1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et un </a:t>
            </a:r>
            <a:r>
              <a:rPr lang="fr-CA" sz="16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Canvas</a:t>
            </a:r>
            <a:r>
              <a:rPr lang="fr-CA" sz="1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(100x100). On veut changer la couleur de la toile selon le texte fourni. </a:t>
            </a:r>
            <a:br>
              <a:rPr lang="fr-CA" sz="1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endParaRPr lang="fr-CA" sz="16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5AE509-C4E8-A344-95F2-D8B5684E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7" y="1315068"/>
            <a:ext cx="11082391" cy="1478591"/>
          </a:xfrm>
          <a:prstGeom prst="rect">
            <a:avLst/>
          </a:prstGeom>
        </p:spPr>
      </p:pic>
      <p:pic>
        <p:nvPicPr>
          <p:cNvPr id="5" name="Exemple2 (démo)" descr="Exemple2 (démo)">
            <a:hlinkClick r:id="" action="ppaction://media"/>
            <a:extLst>
              <a:ext uri="{FF2B5EF4-FFF2-40B4-BE49-F238E27FC236}">
                <a16:creationId xmlns:a16="http://schemas.microsoft.com/office/drawing/2014/main" id="{A86BFD19-151B-7048-BF10-F2E54F26D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7428" y="2793659"/>
            <a:ext cx="3601466" cy="37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694C8A-6944-4456-A098-75B672B271D7}"/>
</file>

<file path=customXml/itemProps2.xml><?xml version="1.0" encoding="utf-8"?>
<ds:datastoreItem xmlns:ds="http://schemas.openxmlformats.org/officeDocument/2006/customXml" ds:itemID="{AFCB8F27-A64E-4FF1-B5CC-616E7BBF306A}"/>
</file>

<file path=customXml/itemProps3.xml><?xml version="1.0" encoding="utf-8"?>
<ds:datastoreItem xmlns:ds="http://schemas.openxmlformats.org/officeDocument/2006/customXml" ds:itemID="{0F08A1CF-9E5A-4D84-A674-60F7751CE38F}"/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327</Words>
  <Application>Microsoft Macintosh PowerPoint</Application>
  <PresentationFormat>Grand écran</PresentationFormat>
  <Paragraphs>60</Paragraphs>
  <Slides>24</Slides>
  <Notes>2</Notes>
  <HiddenSlides>0</HiddenSlides>
  <MMClips>7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Helvetica Neue</vt:lpstr>
      <vt:lpstr>Office Theme</vt:lpstr>
      <vt:lpstr>Présentation PowerPoint</vt:lpstr>
      <vt:lpstr>Remise GitHub</vt:lpstr>
      <vt:lpstr>Commit et push</vt:lpstr>
      <vt:lpstr>Liaison de données</vt:lpstr>
      <vt:lpstr>Exemple #1 Répéter la chaîne et compter le nombre de caractères </vt:lpstr>
      <vt:lpstr>Source vs Cible</vt:lpstr>
      <vt:lpstr>Syntaxe: Binding</vt:lpstr>
      <vt:lpstr>Syntaxe: Binding (2)</vt:lpstr>
      <vt:lpstr>Exemple #2 Créez l'interface possédant un TextBox et un Canvas (100x100). On veut changer la couleur de la toile selon le texte fourni.  </vt:lpstr>
      <vt:lpstr>Exemple #3 -- variante #2</vt:lpstr>
      <vt:lpstr>Exemple #4</vt:lpstr>
      <vt:lpstr>Exemple #5</vt:lpstr>
      <vt:lpstr>Exemple #6</vt:lpstr>
      <vt:lpstr>Exemple de binding</vt:lpstr>
      <vt:lpstr>BindingEmployeHoraire (V1)</vt:lpstr>
      <vt:lpstr>Code-behind (V1)</vt:lpstr>
      <vt:lpstr>DataContext et binding</vt:lpstr>
      <vt:lpstr>XAML et code-behind</vt:lpstr>
      <vt:lpstr>Mettre à jour l'interface?</vt:lpstr>
      <vt:lpstr>Pousser plus loin</vt:lpstr>
      <vt:lpstr>Encore plus loin</vt:lpstr>
      <vt:lpstr>Présentation PowerPoint</vt:lpstr>
      <vt:lpstr>Mode de liaison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15</cp:revision>
  <dcterms:created xsi:type="dcterms:W3CDTF">2020-09-07T23:26:55Z</dcterms:created>
  <dcterms:modified xsi:type="dcterms:W3CDTF">2023-08-19T01:32:45Z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